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D8F7A17-DCDB-49EF-BCB3-DF17630E1CBA}" type="datetimeFigureOut">
              <a:rPr lang="en-GB" smtClean="0"/>
              <a:t>14/07/2013</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3D46225-61D0-4B66-8728-60AE8FCCC78E}" type="slidenum">
              <a:rPr lang="en-GB" smtClean="0"/>
              <a:t>‹#›</a:t>
            </a:fld>
            <a:endParaRPr lang="en-GB"/>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F7A17-DCDB-49EF-BCB3-DF17630E1CBA}" type="datetimeFigureOut">
              <a:rPr lang="en-GB" smtClean="0"/>
              <a:t>14/07/2013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46225-61D0-4B66-8728-60AE8FCCC78E}" type="slidenum">
              <a:rPr lang="en-GB" smtClean="0"/>
              <a:t>‹#›</a:t>
            </a:fld>
            <a:endParaRPr lang="en-GB"/>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F7A17-DCDB-49EF-BCB3-DF17630E1CBA}" type="datetimeFigureOut">
              <a:rPr lang="en-GB" smtClean="0"/>
              <a:t>14/07/2013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46225-61D0-4B66-8728-60AE8FCCC78E}" type="slidenum">
              <a:rPr lang="en-GB" smtClean="0"/>
              <a:t>‹#›</a:t>
            </a:fld>
            <a:endParaRPr lang="en-GB"/>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F7A17-DCDB-49EF-BCB3-DF17630E1CBA}" type="datetimeFigureOut">
              <a:rPr lang="en-GB" smtClean="0"/>
              <a:t>14/07/2013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46225-61D0-4B66-8728-60AE8FCCC78E}" type="slidenum">
              <a:rPr lang="en-GB" smtClean="0"/>
              <a:t>‹#›</a:t>
            </a:fld>
            <a:endParaRPr lang="en-GB"/>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F7A17-DCDB-49EF-BCB3-DF17630E1CBA}" type="datetimeFigureOut">
              <a:rPr lang="en-GB" smtClean="0"/>
              <a:t>14/07/2013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46225-61D0-4B66-8728-60AE8FCCC78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8F7A17-DCDB-49EF-BCB3-DF17630E1CBA}" type="datetimeFigureOut">
              <a:rPr lang="en-GB" smtClean="0"/>
              <a:t>14/07/2013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D46225-61D0-4B66-8728-60AE8FCCC78E}"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8F7A17-DCDB-49EF-BCB3-DF17630E1CBA}" type="datetimeFigureOut">
              <a:rPr lang="en-GB" smtClean="0"/>
              <a:t>14/07/2013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D46225-61D0-4B66-8728-60AE8FCCC78E}" type="slidenum">
              <a:rPr lang="en-GB" smtClean="0"/>
              <a:t>‹#›</a:t>
            </a:fld>
            <a:endParaRPr lang="en-GB"/>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8F7A17-DCDB-49EF-BCB3-DF17630E1CBA}" type="datetimeFigureOut">
              <a:rPr lang="en-GB" smtClean="0"/>
              <a:t>14/07/2013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D46225-61D0-4B66-8728-60AE8FCCC78E}" type="slidenum">
              <a:rPr lang="en-GB" smtClean="0"/>
              <a:t>‹#›</a:t>
            </a:fld>
            <a:endParaRPr lang="en-GB"/>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F7A17-DCDB-49EF-BCB3-DF17630E1CBA}" type="datetimeFigureOut">
              <a:rPr lang="en-GB" smtClean="0"/>
              <a:t>14/07/2013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D46225-61D0-4B66-8728-60AE8FCCC78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F7A17-DCDB-49EF-BCB3-DF17630E1CBA}" type="datetimeFigureOut">
              <a:rPr lang="en-GB" smtClean="0"/>
              <a:t>14/07/2013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D46225-61D0-4B66-8728-60AE8FCCC78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F7A17-DCDB-49EF-BCB3-DF17630E1CBA}" type="datetimeFigureOut">
              <a:rPr lang="en-GB" smtClean="0"/>
              <a:t>14/07/2013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D46225-61D0-4B66-8728-60AE8FCCC78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D8F7A17-DCDB-49EF-BCB3-DF17630E1CBA}" type="datetimeFigureOut">
              <a:rPr lang="en-GB" smtClean="0"/>
              <a:t>14/07/2013</a:t>
            </a:fld>
            <a:endParaRPr lang="en-GB"/>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3D46225-61D0-4B66-8728-60AE8FCCC78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8568952" cy="1728193"/>
          </a:xfrm>
        </p:spPr>
        <p:txBody>
          <a:bodyPr>
            <a:normAutofit/>
          </a:bodyPr>
          <a:lstStyle/>
          <a:p>
            <a:r>
              <a:rPr lang="en-GB" sz="4400" dirty="0" smtClean="0"/>
              <a:t>International Abrahamic Forum </a:t>
            </a:r>
            <a:br>
              <a:rPr lang="en-GB" sz="4400" dirty="0" smtClean="0"/>
            </a:br>
            <a:r>
              <a:rPr lang="en-GB" sz="4400" dirty="0" smtClean="0"/>
              <a:t>International Conference </a:t>
            </a:r>
            <a:endParaRPr lang="en-GB" sz="4400" dirty="0"/>
          </a:p>
        </p:txBody>
      </p:sp>
      <p:sp>
        <p:nvSpPr>
          <p:cNvPr id="3" name="Subtitle 2"/>
          <p:cNvSpPr>
            <a:spLocks noGrp="1"/>
          </p:cNvSpPr>
          <p:nvPr>
            <p:ph type="subTitle" idx="1"/>
          </p:nvPr>
        </p:nvSpPr>
        <p:spPr>
          <a:xfrm>
            <a:off x="323528" y="3767862"/>
            <a:ext cx="8496944" cy="957282"/>
          </a:xfrm>
        </p:spPr>
        <p:txBody>
          <a:bodyPr>
            <a:normAutofit/>
          </a:bodyPr>
          <a:lstStyle/>
          <a:p>
            <a:r>
              <a:rPr lang="en-GB" sz="3600" dirty="0" smtClean="0"/>
              <a:t>Combatting Our Teachings of Contempt</a:t>
            </a:r>
            <a:endParaRPr lang="en-GB" sz="3600" dirty="0"/>
          </a:p>
        </p:txBody>
      </p:sp>
      <p:sp>
        <p:nvSpPr>
          <p:cNvPr id="4" name="Subtitle 2"/>
          <p:cNvSpPr txBox="1">
            <a:spLocks/>
          </p:cNvSpPr>
          <p:nvPr/>
        </p:nvSpPr>
        <p:spPr>
          <a:xfrm>
            <a:off x="395536" y="5322871"/>
            <a:ext cx="8352928" cy="957282"/>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r>
              <a:rPr lang="en-GB" sz="3800" smtClean="0">
                <a:ln w="3175">
                  <a:solidFill>
                    <a:schemeClr val="tx1">
                      <a:alpha val="65000"/>
                    </a:schemeClr>
                  </a:solidFill>
                </a:ln>
                <a:solidFill>
                  <a:schemeClr val="bg1"/>
                </a:solidFill>
                <a:effectLst>
                  <a:outerShdw blurRad="25400" dist="12700" dir="14220000" rotWithShape="0">
                    <a:prstClr val="black">
                      <a:alpha val="50000"/>
                    </a:prstClr>
                  </a:outerShdw>
                </a:effectLst>
                <a:latin typeface="+mj-lt"/>
                <a:ea typeface="+mj-ea"/>
                <a:cs typeface="+mj-cs"/>
              </a:rPr>
              <a:t>Mustafa </a:t>
            </a:r>
            <a:r>
              <a:rPr lang="en-GB" sz="3800" dirty="0">
                <a:ln w="3175">
                  <a:solidFill>
                    <a:schemeClr val="tx1">
                      <a:alpha val="65000"/>
                    </a:schemeClr>
                  </a:solidFill>
                </a:ln>
                <a:solidFill>
                  <a:schemeClr val="bg1"/>
                </a:solidFill>
                <a:effectLst>
                  <a:outerShdw blurRad="25400" dist="12700" dir="14220000" rotWithShape="0">
                    <a:prstClr val="black">
                      <a:alpha val="50000"/>
                    </a:prstClr>
                  </a:outerShdw>
                </a:effectLst>
                <a:latin typeface="+mj-lt"/>
                <a:ea typeface="+mj-ea"/>
                <a:cs typeface="+mj-cs"/>
              </a:rPr>
              <a:t>Baig</a:t>
            </a:r>
          </a:p>
        </p:txBody>
      </p:sp>
    </p:spTree>
    <p:extLst>
      <p:ext uri="{BB962C8B-B14F-4D97-AF65-F5344CB8AC3E}">
        <p14:creationId xmlns:p14="http://schemas.microsoft.com/office/powerpoint/2010/main" val="28731602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O you who have believed, be persistently standing firm in justice, witnesses for Allah , even if it be against yourselves or parents and relatives. Whether one is rich or poor, Allah is more worthy of both. So follow not [personal] inclination, lest you not be just. And if you distort [your testimony] or refuse [to give it], then indeed Allah is ever, with what you do, </a:t>
            </a:r>
            <a:r>
              <a:rPr lang="en-GB" dirty="0" smtClean="0"/>
              <a:t>Acquainted</a:t>
            </a:r>
          </a:p>
          <a:p>
            <a:pPr marL="0" indent="0">
              <a:buNone/>
            </a:pPr>
            <a:r>
              <a:rPr lang="en-GB" dirty="0"/>
              <a:t>	</a:t>
            </a:r>
            <a:r>
              <a:rPr lang="en-GB" dirty="0" smtClean="0"/>
              <a:t>			al-</a:t>
            </a:r>
            <a:r>
              <a:rPr lang="en-GB" dirty="0" err="1" smtClean="0"/>
              <a:t>Nisa</a:t>
            </a:r>
            <a:r>
              <a:rPr lang="en-GB" dirty="0" smtClean="0"/>
              <a:t>, verse 135</a:t>
            </a:r>
            <a:endParaRPr lang="en-GB" dirty="0"/>
          </a:p>
        </p:txBody>
      </p:sp>
      <p:sp>
        <p:nvSpPr>
          <p:cNvPr id="3" name="Title 2"/>
          <p:cNvSpPr>
            <a:spLocks noGrp="1"/>
          </p:cNvSpPr>
          <p:nvPr>
            <p:ph type="title"/>
          </p:nvPr>
        </p:nvSpPr>
        <p:spPr/>
        <p:txBody>
          <a:bodyPr/>
          <a:lstStyle/>
          <a:p>
            <a:r>
              <a:rPr lang="en-GB" dirty="0" smtClean="0"/>
              <a:t>Standing in Justice</a:t>
            </a:r>
            <a:endParaRPr lang="en-GB" dirty="0"/>
          </a:p>
        </p:txBody>
      </p:sp>
    </p:spTree>
    <p:extLst>
      <p:ext uri="{BB962C8B-B14F-4D97-AF65-F5344CB8AC3E}">
        <p14:creationId xmlns:p14="http://schemas.microsoft.com/office/powerpoint/2010/main" val="105092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 </a:t>
            </a:r>
            <a:r>
              <a:rPr lang="en-GB" sz="3200" dirty="0"/>
              <a:t>O believers, take not Jews and Christians as </a:t>
            </a:r>
            <a:r>
              <a:rPr lang="en-GB" sz="3200" dirty="0">
                <a:solidFill>
                  <a:schemeClr val="accent5">
                    <a:lumMod val="60000"/>
                    <a:lumOff val="40000"/>
                  </a:schemeClr>
                </a:solidFill>
              </a:rPr>
              <a:t>friends</a:t>
            </a:r>
            <a:r>
              <a:rPr lang="en-GB" sz="3200" dirty="0"/>
              <a:t>; they are friends of each other. Whoso of you makes them his friends is one of them. God guides not the people of the evildoers</a:t>
            </a:r>
            <a:r>
              <a:rPr lang="en-GB" sz="3200" dirty="0" smtClean="0"/>
              <a:t>.</a:t>
            </a:r>
          </a:p>
          <a:p>
            <a:pPr marL="0" indent="0">
              <a:buNone/>
            </a:pPr>
            <a:endParaRPr lang="en-GB" dirty="0" smtClean="0"/>
          </a:p>
          <a:p>
            <a:pPr marL="0" indent="0" algn="r">
              <a:buNone/>
            </a:pPr>
            <a:r>
              <a:rPr lang="en-GB" sz="1600" dirty="0" smtClean="0"/>
              <a:t>al-</a:t>
            </a:r>
            <a:r>
              <a:rPr lang="en-GB" sz="1600" dirty="0" err="1" smtClean="0"/>
              <a:t>Ma’idah</a:t>
            </a:r>
            <a:r>
              <a:rPr lang="en-GB" sz="1600" dirty="0" smtClean="0"/>
              <a:t> (The Table/the Table Spread with Food), verse 51.</a:t>
            </a:r>
            <a:endParaRPr lang="en-GB" sz="1600" dirty="0"/>
          </a:p>
        </p:txBody>
      </p:sp>
      <p:sp>
        <p:nvSpPr>
          <p:cNvPr id="3" name="Title 2"/>
          <p:cNvSpPr>
            <a:spLocks noGrp="1"/>
          </p:cNvSpPr>
          <p:nvPr>
            <p:ph type="title"/>
          </p:nvPr>
        </p:nvSpPr>
        <p:spPr/>
        <p:txBody>
          <a:bodyPr/>
          <a:lstStyle/>
          <a:p>
            <a:r>
              <a:rPr lang="en-GB" dirty="0" smtClean="0"/>
              <a:t>al-</a:t>
            </a:r>
            <a:r>
              <a:rPr lang="en-GB" dirty="0" err="1" smtClean="0"/>
              <a:t>Wala</a:t>
            </a:r>
            <a:endParaRPr lang="en-GB" dirty="0"/>
          </a:p>
        </p:txBody>
      </p:sp>
    </p:spTree>
    <p:extLst>
      <p:ext uri="{BB962C8B-B14F-4D97-AF65-F5344CB8AC3E}">
        <p14:creationId xmlns:p14="http://schemas.microsoft.com/office/powerpoint/2010/main" val="37618934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600" dirty="0" smtClean="0"/>
              <a:t>Meanings: Intimate/close friend, protector</a:t>
            </a:r>
            <a:r>
              <a:rPr lang="en-GB" sz="3600" dirty="0"/>
              <a:t>, guardian, authority, master, lord. </a:t>
            </a:r>
          </a:p>
        </p:txBody>
      </p:sp>
      <p:sp>
        <p:nvSpPr>
          <p:cNvPr id="3" name="Title 2"/>
          <p:cNvSpPr>
            <a:spLocks noGrp="1"/>
          </p:cNvSpPr>
          <p:nvPr>
            <p:ph type="title"/>
          </p:nvPr>
        </p:nvSpPr>
        <p:spPr/>
        <p:txBody>
          <a:bodyPr/>
          <a:lstStyle/>
          <a:p>
            <a:r>
              <a:rPr lang="en-GB" dirty="0" err="1" smtClean="0"/>
              <a:t>Wali</a:t>
            </a:r>
            <a:r>
              <a:rPr lang="en-GB" dirty="0" smtClean="0"/>
              <a:t>/</a:t>
            </a:r>
            <a:r>
              <a:rPr lang="en-GB" dirty="0" err="1" smtClean="0"/>
              <a:t>Awliya</a:t>
            </a:r>
            <a:r>
              <a:rPr lang="en-GB" dirty="0" smtClean="0"/>
              <a:t>?</a:t>
            </a:r>
            <a:endParaRPr lang="en-GB" dirty="0"/>
          </a:p>
        </p:txBody>
      </p:sp>
    </p:spTree>
    <p:extLst>
      <p:ext uri="{BB962C8B-B14F-4D97-AF65-F5344CB8AC3E}">
        <p14:creationId xmlns:p14="http://schemas.microsoft.com/office/powerpoint/2010/main" val="24275494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Tribe of </a:t>
            </a:r>
            <a:r>
              <a:rPr lang="en-GB" dirty="0" err="1" smtClean="0"/>
              <a:t>Qaynuqa’s</a:t>
            </a:r>
            <a:r>
              <a:rPr lang="en-GB" dirty="0" smtClean="0"/>
              <a:t> </a:t>
            </a:r>
            <a:r>
              <a:rPr lang="en-GB" dirty="0"/>
              <a:t>v</a:t>
            </a:r>
            <a:r>
              <a:rPr lang="en-GB" dirty="0" smtClean="0"/>
              <a:t>iolation of the Constitution of Medina</a:t>
            </a:r>
          </a:p>
          <a:p>
            <a:r>
              <a:rPr lang="en-GB" dirty="0" err="1"/>
              <a:t>Ubadah</a:t>
            </a:r>
            <a:r>
              <a:rPr lang="en-GB" dirty="0"/>
              <a:t> </a:t>
            </a:r>
            <a:r>
              <a:rPr lang="en-GB" dirty="0" err="1"/>
              <a:t>Ibn</a:t>
            </a:r>
            <a:r>
              <a:rPr lang="en-GB" dirty="0"/>
              <a:t> al-</a:t>
            </a:r>
            <a:r>
              <a:rPr lang="en-GB" dirty="0" err="1"/>
              <a:t>Samit</a:t>
            </a:r>
            <a:r>
              <a:rPr lang="en-GB" dirty="0"/>
              <a:t> had an oath of allegiance with </a:t>
            </a:r>
            <a:r>
              <a:rPr lang="en-GB" dirty="0" err="1"/>
              <a:t>Qaynuqa</a:t>
            </a:r>
            <a:r>
              <a:rPr lang="en-GB" dirty="0"/>
              <a:t> and revoked his oath on the breaking of the treaty.</a:t>
            </a:r>
          </a:p>
          <a:p>
            <a:r>
              <a:rPr lang="en-GB" dirty="0" smtClean="0"/>
              <a:t>Abdullah </a:t>
            </a:r>
            <a:r>
              <a:rPr lang="en-GB" dirty="0" err="1" smtClean="0"/>
              <a:t>Ibn</a:t>
            </a:r>
            <a:r>
              <a:rPr lang="en-GB" dirty="0" smtClean="0"/>
              <a:t> </a:t>
            </a:r>
            <a:r>
              <a:rPr lang="en-GB" dirty="0" err="1" smtClean="0"/>
              <a:t>Ubayy</a:t>
            </a:r>
            <a:r>
              <a:rPr lang="en-GB" dirty="0" smtClean="0"/>
              <a:t>, chief hypocrite sides with </a:t>
            </a:r>
            <a:r>
              <a:rPr lang="en-GB" dirty="0" err="1" smtClean="0"/>
              <a:t>Qaynuqa</a:t>
            </a:r>
            <a:r>
              <a:rPr lang="en-GB" dirty="0" smtClean="0"/>
              <a:t> tribe.</a:t>
            </a:r>
          </a:p>
          <a:p>
            <a:pPr marL="0" indent="0">
              <a:buNone/>
            </a:pPr>
            <a:endParaRPr lang="en-GB" sz="2000" dirty="0"/>
          </a:p>
          <a:p>
            <a:pPr marL="0" indent="0">
              <a:buNone/>
            </a:pPr>
            <a:r>
              <a:rPr lang="en-GB" sz="2000" dirty="0" smtClean="0"/>
              <a:t>		al-</a:t>
            </a:r>
            <a:r>
              <a:rPr lang="en-GB" sz="2000" dirty="0" err="1" smtClean="0"/>
              <a:t>Tabari</a:t>
            </a:r>
            <a:r>
              <a:rPr lang="en-GB" sz="2000" dirty="0" smtClean="0"/>
              <a:t> (d. 310/923), al-</a:t>
            </a:r>
            <a:r>
              <a:rPr lang="en-GB" sz="2000" dirty="0" err="1" smtClean="0"/>
              <a:t>Wahidi</a:t>
            </a:r>
            <a:r>
              <a:rPr lang="en-GB" sz="2000" dirty="0" smtClean="0"/>
              <a:t> (d. 465/1075) etc.</a:t>
            </a:r>
          </a:p>
          <a:p>
            <a:endParaRPr lang="en-GB" dirty="0"/>
          </a:p>
        </p:txBody>
      </p:sp>
      <p:sp>
        <p:nvSpPr>
          <p:cNvPr id="3" name="Title 2"/>
          <p:cNvSpPr>
            <a:spLocks noGrp="1"/>
          </p:cNvSpPr>
          <p:nvPr>
            <p:ph type="title"/>
          </p:nvPr>
        </p:nvSpPr>
        <p:spPr>
          <a:xfrm>
            <a:off x="683568" y="332656"/>
            <a:ext cx="7756263" cy="1054250"/>
          </a:xfrm>
        </p:spPr>
        <p:txBody>
          <a:bodyPr/>
          <a:lstStyle/>
          <a:p>
            <a:r>
              <a:rPr lang="en-GB" dirty="0" smtClean="0"/>
              <a:t>Reason/Occasion of Revelation</a:t>
            </a:r>
            <a:endParaRPr lang="en-GB" dirty="0"/>
          </a:p>
        </p:txBody>
      </p:sp>
    </p:spTree>
    <p:extLst>
      <p:ext uri="{BB962C8B-B14F-4D97-AF65-F5344CB8AC3E}">
        <p14:creationId xmlns:p14="http://schemas.microsoft.com/office/powerpoint/2010/main" val="19702193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Verse 52: </a:t>
            </a:r>
          </a:p>
          <a:p>
            <a:r>
              <a:rPr lang="en-GB" dirty="0" smtClean="0"/>
              <a:t>Yet </a:t>
            </a:r>
            <a:r>
              <a:rPr lang="en-GB" dirty="0"/>
              <a:t>you see those with </a:t>
            </a:r>
            <a:r>
              <a:rPr lang="en-GB" dirty="0" smtClean="0"/>
              <a:t>sickness in </a:t>
            </a:r>
            <a:r>
              <a:rPr lang="en-GB" dirty="0"/>
              <a:t>their hearts rushing to them, saying, ‘We fear the wheel of fate may </a:t>
            </a:r>
            <a:r>
              <a:rPr lang="en-GB" dirty="0" smtClean="0"/>
              <a:t>turn </a:t>
            </a:r>
            <a:r>
              <a:rPr lang="en-GB" dirty="0"/>
              <a:t>against us.’ But it may well be that Allah will bring about victory or some other contingency from Him. </a:t>
            </a:r>
            <a:r>
              <a:rPr lang="en-GB" dirty="0" smtClean="0"/>
              <a:t>Then </a:t>
            </a:r>
            <a:r>
              <a:rPr lang="en-GB" dirty="0"/>
              <a:t>they will deeply regret their secret thoughts</a:t>
            </a:r>
            <a:r>
              <a:rPr lang="en-GB" dirty="0" smtClean="0"/>
              <a:t>.</a:t>
            </a:r>
          </a:p>
          <a:p>
            <a:endParaRPr lang="en-GB" dirty="0"/>
          </a:p>
          <a:p>
            <a:pPr marL="0" indent="0">
              <a:buNone/>
            </a:pPr>
            <a:r>
              <a:rPr lang="en-GB" sz="2300" dirty="0" smtClean="0"/>
              <a:t>*Sickness: hypocrisy of Abdullah </a:t>
            </a:r>
            <a:r>
              <a:rPr lang="en-GB" sz="2300" dirty="0" err="1" smtClean="0"/>
              <a:t>Ibn</a:t>
            </a:r>
            <a:r>
              <a:rPr lang="en-GB" sz="2300" dirty="0" smtClean="0"/>
              <a:t> </a:t>
            </a:r>
            <a:r>
              <a:rPr lang="en-GB" sz="2300" dirty="0" err="1" smtClean="0"/>
              <a:t>Ubayy</a:t>
            </a:r>
            <a:r>
              <a:rPr lang="en-GB" sz="2300" dirty="0" smtClean="0"/>
              <a:t> (</a:t>
            </a:r>
            <a:r>
              <a:rPr lang="en-GB" sz="2300" dirty="0" err="1" smtClean="0"/>
              <a:t>Jalalayn</a:t>
            </a:r>
            <a:r>
              <a:rPr lang="en-GB" sz="2300" dirty="0" smtClean="0"/>
              <a:t> etc.)</a:t>
            </a:r>
          </a:p>
          <a:p>
            <a:endParaRPr lang="en-GB" dirty="0"/>
          </a:p>
          <a:p>
            <a:endParaRPr lang="en-GB" dirty="0"/>
          </a:p>
        </p:txBody>
      </p:sp>
      <p:sp>
        <p:nvSpPr>
          <p:cNvPr id="3" name="Title 2"/>
          <p:cNvSpPr>
            <a:spLocks noGrp="1"/>
          </p:cNvSpPr>
          <p:nvPr>
            <p:ph type="title"/>
          </p:nvPr>
        </p:nvSpPr>
        <p:spPr>
          <a:xfrm>
            <a:off x="395536" y="332656"/>
            <a:ext cx="8640960" cy="1054250"/>
          </a:xfrm>
        </p:spPr>
        <p:txBody>
          <a:bodyPr/>
          <a:lstStyle/>
          <a:p>
            <a:r>
              <a:rPr lang="en-GB" dirty="0" smtClean="0"/>
              <a:t>Preceding/subsequent verse(s) rule</a:t>
            </a:r>
            <a:endParaRPr lang="en-GB" dirty="0"/>
          </a:p>
        </p:txBody>
      </p:sp>
    </p:spTree>
    <p:extLst>
      <p:ext uri="{BB962C8B-B14F-4D97-AF65-F5344CB8AC3E}">
        <p14:creationId xmlns:p14="http://schemas.microsoft.com/office/powerpoint/2010/main" val="24086650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Let not believers take disbelievers as allies rather than believers. And whoever [of you] does that has nothing with Allah , except when taking precaution against them in prudence. And Allah warns you of Himself, and to Allah is the [final] destination</a:t>
            </a:r>
            <a:r>
              <a:rPr lang="en-GB" dirty="0" smtClean="0"/>
              <a:t>.</a:t>
            </a:r>
          </a:p>
          <a:p>
            <a:pPr marL="0" indent="0">
              <a:buNone/>
            </a:pPr>
            <a:r>
              <a:rPr lang="en-GB" dirty="0"/>
              <a:t>	</a:t>
            </a:r>
            <a:r>
              <a:rPr lang="en-GB" dirty="0" smtClean="0"/>
              <a:t>			</a:t>
            </a:r>
          </a:p>
          <a:p>
            <a:pPr marL="0" indent="0">
              <a:buNone/>
            </a:pPr>
            <a:r>
              <a:rPr lang="en-GB" dirty="0"/>
              <a:t>	</a:t>
            </a:r>
            <a:r>
              <a:rPr lang="en-GB" dirty="0" smtClean="0"/>
              <a:t>		al-</a:t>
            </a:r>
            <a:r>
              <a:rPr lang="en-GB" dirty="0" err="1" smtClean="0"/>
              <a:t>Nisa</a:t>
            </a:r>
            <a:r>
              <a:rPr lang="en-GB" dirty="0" smtClean="0"/>
              <a:t> (The Women), verse 28</a:t>
            </a:r>
            <a:endParaRPr lang="en-GB" dirty="0"/>
          </a:p>
        </p:txBody>
      </p:sp>
      <p:sp>
        <p:nvSpPr>
          <p:cNvPr id="3" name="Title 2"/>
          <p:cNvSpPr>
            <a:spLocks noGrp="1"/>
          </p:cNvSpPr>
          <p:nvPr>
            <p:ph type="title"/>
          </p:nvPr>
        </p:nvSpPr>
        <p:spPr>
          <a:xfrm>
            <a:off x="755576" y="836712"/>
            <a:ext cx="7756263" cy="1054250"/>
          </a:xfrm>
        </p:spPr>
        <p:txBody>
          <a:bodyPr/>
          <a:lstStyle/>
          <a:p>
            <a:pPr lvl="0"/>
            <a:r>
              <a:rPr lang="en-GB" dirty="0"/>
              <a:t>Exegesis of the Qur’an through the Qur’an </a:t>
            </a:r>
            <a:br>
              <a:rPr lang="en-GB" dirty="0"/>
            </a:br>
            <a:endParaRPr lang="en-GB" dirty="0"/>
          </a:p>
        </p:txBody>
      </p:sp>
    </p:spTree>
    <p:extLst>
      <p:ext uri="{BB962C8B-B14F-4D97-AF65-F5344CB8AC3E}">
        <p14:creationId xmlns:p14="http://schemas.microsoft.com/office/powerpoint/2010/main" val="10354528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961456"/>
            <a:ext cx="8496944" cy="4896544"/>
          </a:xfrm>
        </p:spPr>
        <p:txBody>
          <a:bodyPr>
            <a:normAutofit fontScale="85000" lnSpcReduction="20000"/>
          </a:bodyPr>
          <a:lstStyle/>
          <a:p>
            <a:pPr>
              <a:lnSpc>
                <a:spcPct val="160000"/>
              </a:lnSpc>
            </a:pPr>
            <a:r>
              <a:rPr lang="en-GB" dirty="0"/>
              <a:t>And do not dispute with the followers of the Book except by what is best, except those of them who act unjustly, and say: We believe in that which has been revealed to us and revealed to you, and our God and your God is One, and to Him do we submit</a:t>
            </a:r>
            <a:r>
              <a:rPr lang="en-GB" dirty="0" smtClean="0"/>
              <a:t>. (29: 46)</a:t>
            </a:r>
          </a:p>
          <a:p>
            <a:pPr>
              <a:lnSpc>
                <a:spcPct val="160000"/>
              </a:lnSpc>
            </a:pPr>
            <a:r>
              <a:rPr lang="en-GB" dirty="0"/>
              <a:t>Not all of them are alike; a party of the people of the Scripture stand for the right, they recite the Verses of God during the hours of the night, prostrating themselves in prayer. They believe in God and the Last Day; they enjoin </a:t>
            </a:r>
            <a:r>
              <a:rPr lang="en-GB" dirty="0" smtClean="0"/>
              <a:t>the good </a:t>
            </a:r>
            <a:r>
              <a:rPr lang="en-GB" dirty="0"/>
              <a:t>and forbid </a:t>
            </a:r>
            <a:r>
              <a:rPr lang="en-GB" dirty="0" smtClean="0"/>
              <a:t>the evil; </a:t>
            </a:r>
            <a:r>
              <a:rPr lang="en-GB" dirty="0"/>
              <a:t>and they hasten in (all) good works; and they are among the righteous. And whatever good they do, nothing will be rejected of them; for God knows well those who are </a:t>
            </a:r>
            <a:r>
              <a:rPr lang="en-GB" dirty="0" smtClean="0"/>
              <a:t>righteous. (3:113-115)</a:t>
            </a:r>
            <a:endParaRPr lang="en-GB" dirty="0"/>
          </a:p>
        </p:txBody>
      </p:sp>
      <p:sp>
        <p:nvSpPr>
          <p:cNvPr id="3" name="Title 2"/>
          <p:cNvSpPr>
            <a:spLocks noGrp="1"/>
          </p:cNvSpPr>
          <p:nvPr>
            <p:ph type="title"/>
          </p:nvPr>
        </p:nvSpPr>
        <p:spPr/>
        <p:txBody>
          <a:bodyPr/>
          <a:lstStyle/>
          <a:p>
            <a:r>
              <a:rPr lang="en-GB" dirty="0" smtClean="0"/>
              <a:t>People of the Book</a:t>
            </a:r>
            <a:endParaRPr lang="en-GB" dirty="0"/>
          </a:p>
        </p:txBody>
      </p:sp>
    </p:spTree>
    <p:extLst>
      <p:ext uri="{BB962C8B-B14F-4D97-AF65-F5344CB8AC3E}">
        <p14:creationId xmlns:p14="http://schemas.microsoft.com/office/powerpoint/2010/main" val="3632145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2780928"/>
            <a:ext cx="7745505" cy="3877815"/>
          </a:xfrm>
        </p:spPr>
        <p:txBody>
          <a:bodyPr/>
          <a:lstStyle/>
          <a:p>
            <a:r>
              <a:rPr lang="en-GB" dirty="0"/>
              <a:t>And [lawful in marriage are] chaste women from among the believers and chaste women from among those who were given the scripture before you, when you have given them their bridal money - marrying them, not committing adultery nor as </a:t>
            </a:r>
            <a:r>
              <a:rPr lang="en-GB" dirty="0" smtClean="0"/>
              <a:t>mistresses</a:t>
            </a:r>
          </a:p>
          <a:p>
            <a:pPr marL="0" indent="0">
              <a:buNone/>
            </a:pPr>
            <a:r>
              <a:rPr lang="en-GB" dirty="0"/>
              <a:t>	</a:t>
            </a:r>
            <a:r>
              <a:rPr lang="en-GB" dirty="0" smtClean="0"/>
              <a:t>			</a:t>
            </a:r>
          </a:p>
          <a:p>
            <a:pPr marL="0" indent="0">
              <a:buNone/>
            </a:pPr>
            <a:r>
              <a:rPr lang="en-GB" dirty="0"/>
              <a:t>	</a:t>
            </a:r>
            <a:r>
              <a:rPr lang="en-GB" dirty="0" smtClean="0"/>
              <a:t>			</a:t>
            </a:r>
            <a:r>
              <a:rPr lang="en-GB" sz="1800" dirty="0" smtClean="0"/>
              <a:t>al-</a:t>
            </a:r>
            <a:r>
              <a:rPr lang="en-GB" sz="1800" dirty="0" err="1" smtClean="0"/>
              <a:t>Ma’idah</a:t>
            </a:r>
            <a:r>
              <a:rPr lang="en-GB" sz="1800" dirty="0" smtClean="0"/>
              <a:t>, verse 5</a:t>
            </a:r>
            <a:endParaRPr lang="en-GB" sz="1800" dirty="0"/>
          </a:p>
        </p:txBody>
      </p:sp>
      <p:sp>
        <p:nvSpPr>
          <p:cNvPr id="3" name="Title 2"/>
          <p:cNvSpPr>
            <a:spLocks noGrp="1"/>
          </p:cNvSpPr>
          <p:nvPr>
            <p:ph type="title"/>
          </p:nvPr>
        </p:nvSpPr>
        <p:spPr>
          <a:xfrm>
            <a:off x="683568" y="404664"/>
            <a:ext cx="7756263" cy="1054250"/>
          </a:xfrm>
        </p:spPr>
        <p:txBody>
          <a:bodyPr/>
          <a:lstStyle/>
          <a:p>
            <a:r>
              <a:rPr lang="en-GB" dirty="0" smtClean="0"/>
              <a:t>Marriage to Jews and Christians</a:t>
            </a:r>
            <a:endParaRPr lang="en-GB" dirty="0"/>
          </a:p>
        </p:txBody>
      </p:sp>
    </p:spTree>
    <p:extLst>
      <p:ext uri="{BB962C8B-B14F-4D97-AF65-F5344CB8AC3E}">
        <p14:creationId xmlns:p14="http://schemas.microsoft.com/office/powerpoint/2010/main" val="28367744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Allah forbids you not with regard to those who fight you not for your faith, nor drive you out of your homes, from dealing kindly and justly with them. For Allah loves those who are just. Allah only forbids you with regard to those who fight you for your faith, and drive you out of your homes and support others in driving you out, from turning to them for protection (or taking them as </a:t>
            </a:r>
            <a:r>
              <a:rPr lang="en-GB" dirty="0" err="1"/>
              <a:t>wali</a:t>
            </a:r>
            <a:r>
              <a:rPr lang="en-GB" dirty="0"/>
              <a:t>). Those who seek their protection they are indeed wrong- doers</a:t>
            </a:r>
            <a:r>
              <a:rPr lang="en-GB" dirty="0" smtClean="0"/>
              <a:t>.</a:t>
            </a:r>
          </a:p>
          <a:p>
            <a:pPr marL="0" indent="0">
              <a:buNone/>
            </a:pPr>
            <a:r>
              <a:rPr lang="en-GB" dirty="0"/>
              <a:t>	</a:t>
            </a:r>
            <a:r>
              <a:rPr lang="en-GB" dirty="0" smtClean="0"/>
              <a:t>			</a:t>
            </a:r>
            <a:r>
              <a:rPr lang="en-GB" sz="2200" dirty="0" smtClean="0"/>
              <a:t>al-</a:t>
            </a:r>
            <a:r>
              <a:rPr lang="en-GB" sz="2200" dirty="0" err="1" smtClean="0"/>
              <a:t>Mumtahina</a:t>
            </a:r>
            <a:r>
              <a:rPr lang="en-GB" sz="2200" dirty="0" smtClean="0"/>
              <a:t>, verses 8, 9.</a:t>
            </a:r>
            <a:endParaRPr lang="en-GB" sz="2200" dirty="0"/>
          </a:p>
        </p:txBody>
      </p:sp>
      <p:sp>
        <p:nvSpPr>
          <p:cNvPr id="3" name="Title 2"/>
          <p:cNvSpPr>
            <a:spLocks noGrp="1"/>
          </p:cNvSpPr>
          <p:nvPr>
            <p:ph type="title"/>
          </p:nvPr>
        </p:nvSpPr>
        <p:spPr>
          <a:xfrm>
            <a:off x="683568" y="404664"/>
            <a:ext cx="7756263" cy="1054250"/>
          </a:xfrm>
        </p:spPr>
        <p:txBody>
          <a:bodyPr/>
          <a:lstStyle/>
          <a:p>
            <a:r>
              <a:rPr lang="en-GB" dirty="0"/>
              <a:t>Exegesis of the Qur’an through the Qur’an </a:t>
            </a:r>
          </a:p>
        </p:txBody>
      </p:sp>
    </p:spTree>
    <p:extLst>
      <p:ext uri="{BB962C8B-B14F-4D97-AF65-F5344CB8AC3E}">
        <p14:creationId xmlns:p14="http://schemas.microsoft.com/office/powerpoint/2010/main" val="29212994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1011</TotalTime>
  <Words>684</Words>
  <Application>Microsoft Macintosh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International Abrahamic Forum  International Conference </vt:lpstr>
      <vt:lpstr>al-Wala</vt:lpstr>
      <vt:lpstr>Wali/Awliya?</vt:lpstr>
      <vt:lpstr>Reason/Occasion of Revelation</vt:lpstr>
      <vt:lpstr>Preceding/subsequent verse(s) rule</vt:lpstr>
      <vt:lpstr>Exegesis of the Qur’an through the Qur’an  </vt:lpstr>
      <vt:lpstr>People of the Book</vt:lpstr>
      <vt:lpstr>Marriage to Jews and Christians</vt:lpstr>
      <vt:lpstr>Exegesis of the Qur’an through the Qur’an </vt:lpstr>
      <vt:lpstr>Standing in Justice</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dc:creator>
  <cp:lastModifiedBy>Francesca Frazer</cp:lastModifiedBy>
  <cp:revision>18</cp:revision>
  <dcterms:created xsi:type="dcterms:W3CDTF">2013-06-25T21:49:15Z</dcterms:created>
  <dcterms:modified xsi:type="dcterms:W3CDTF">2013-07-13T23:18:58Z</dcterms:modified>
</cp:coreProperties>
</file>